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97" r:id="rId9"/>
    <p:sldId id="263" r:id="rId10"/>
    <p:sldId id="296" r:id="rId11"/>
    <p:sldId id="307" r:id="rId12"/>
    <p:sldId id="264" r:id="rId13"/>
    <p:sldId id="266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8" r:id="rId23"/>
    <p:sldId id="280" r:id="rId24"/>
    <p:sldId id="279" r:id="rId25"/>
    <p:sldId id="281" r:id="rId26"/>
    <p:sldId id="282" r:id="rId27"/>
    <p:sldId id="292" r:id="rId28"/>
    <p:sldId id="283" r:id="rId29"/>
    <p:sldId id="277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74" r:id="rId40"/>
    <p:sldId id="275" r:id="rId41"/>
    <p:sldId id="295" r:id="rId42"/>
    <p:sldId id="276" r:id="rId43"/>
    <p:sldId id="294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6" r:id="rId52"/>
    <p:sldId id="30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F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12E78-42AB-264E-B15C-A4ECBF31AF79}" type="datetimeFigureOut">
              <a:rPr lang="en-US" smtClean="0"/>
              <a:pPr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B261F-2FAC-5E41-BBF7-C1B687FE06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600200"/>
            <a:ext cx="914400" cy="705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2400" b="1" dirty="0" smtClean="0">
                <a:latin typeface="Calibri"/>
                <a:cs typeface="Calibri"/>
              </a:rPr>
              <a:t>ŠKOLA PRIMIJENJENE UMJETNOSTI I DIZAJNA, ZAGREB</a:t>
            </a:r>
          </a:p>
          <a:p>
            <a:pPr algn="ctr"/>
            <a:r>
              <a:rPr lang="ta-IN" dirty="0" smtClean="0">
                <a:latin typeface="Calibri"/>
                <a:cs typeface="Calibri"/>
              </a:rPr>
              <a:t>Trg maršala Tita 11</a:t>
            </a:r>
          </a:p>
          <a:p>
            <a:pPr algn="ctr"/>
            <a:endParaRPr lang="ta-IN" dirty="0" smtClean="0">
              <a:latin typeface="Calibri"/>
              <a:cs typeface="Calibri"/>
            </a:endParaRPr>
          </a:p>
          <a:p>
            <a:pPr algn="ctr"/>
            <a:endParaRPr lang="ta-IN" dirty="0" smtClean="0">
              <a:latin typeface="Calibri"/>
              <a:cs typeface="Calibri"/>
            </a:endParaRPr>
          </a:p>
          <a:p>
            <a:pPr algn="ctr"/>
            <a:endParaRPr lang="ta-IN" dirty="0" smtClean="0">
              <a:latin typeface="Calibri"/>
              <a:cs typeface="Calibri"/>
            </a:endParaRPr>
          </a:p>
          <a:p>
            <a:pPr algn="ctr"/>
            <a:endParaRPr lang="ta-IN" dirty="0" smtClean="0">
              <a:latin typeface="Calibri"/>
              <a:cs typeface="Calibri"/>
            </a:endParaRPr>
          </a:p>
          <a:p>
            <a:pPr algn="ctr"/>
            <a:endParaRPr lang="ta-IN" dirty="0" smtClean="0">
              <a:latin typeface="Calibri"/>
              <a:cs typeface="Calibri"/>
            </a:endParaRPr>
          </a:p>
          <a:p>
            <a:pPr algn="ctr"/>
            <a:endParaRPr lang="ta-IN" dirty="0" smtClean="0">
              <a:latin typeface="Calibri"/>
              <a:cs typeface="Calibri"/>
            </a:endParaRPr>
          </a:p>
          <a:p>
            <a:pPr algn="ctr"/>
            <a:endParaRPr lang="ta-IN" dirty="0" smtClean="0">
              <a:latin typeface="Calibri"/>
              <a:cs typeface="Calibri"/>
            </a:endParaRPr>
          </a:p>
          <a:p>
            <a:pPr algn="ctr"/>
            <a:r>
              <a:rPr lang="hr-HR" sz="3200" b="1" dirty="0" smtClean="0">
                <a:latin typeface="Calibri"/>
                <a:cs typeface="Calibri"/>
              </a:rPr>
              <a:t>KULTURA TURIZMA</a:t>
            </a:r>
            <a:endParaRPr lang="ta-IN" sz="3200" b="1" dirty="0" smtClean="0">
              <a:latin typeface="Calibri"/>
              <a:cs typeface="Calibri"/>
            </a:endParaRPr>
          </a:p>
          <a:p>
            <a:pPr algn="ctr"/>
            <a:r>
              <a:rPr lang="hr-H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"SUVENIR GRADA ZAGREBA – PRIJEDLOG MLADIH UMJETNIKA"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76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rgbClr val="558ED5"/>
                </a:solidFill>
                <a:latin typeface="Calibri"/>
                <a:cs typeface="Calibri"/>
              </a:rPr>
              <a:t>Memory</a:t>
            </a:r>
          </a:p>
          <a:p>
            <a:pPr algn="ctr"/>
            <a:r>
              <a:rPr lang="ta-IN" sz="3200" dirty="0" smtClean="0">
                <a:solidFill>
                  <a:srgbClr val="558ED5"/>
                </a:solidFill>
                <a:latin typeface="Calibri"/>
                <a:cs typeface="Calibri"/>
              </a:rPr>
              <a:t>Agramerski riječnik </a:t>
            </a:r>
          </a:p>
          <a:p>
            <a:endParaRPr lang="en-US" sz="1600" dirty="0"/>
          </a:p>
        </p:txBody>
      </p:sp>
      <p:pic>
        <p:nvPicPr>
          <p:cNvPr id="7" name="Picture 6" descr="memory_rije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02" y="1295400"/>
            <a:ext cx="7089398" cy="5244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utija_memo_zg_k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24000"/>
            <a:ext cx="4279354" cy="4429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3048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Memory</a:t>
            </a:r>
          </a:p>
          <a:p>
            <a:pPr algn="ctr"/>
            <a:r>
              <a:rPr lang="ta-IN" sz="3200" dirty="0" smtClean="0">
                <a:solidFill>
                  <a:srgbClr val="F74FAC"/>
                </a:solidFill>
                <a:latin typeface="Calibri"/>
                <a:cs typeface="Calibri"/>
              </a:rPr>
              <a:t>Vizure Zagreba</a:t>
            </a:r>
            <a:endParaRPr lang="ta-IN" sz="3200" dirty="0" smtClea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3810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Memory</a:t>
            </a:r>
          </a:p>
          <a:p>
            <a:pPr algn="ctr"/>
            <a:r>
              <a:rPr lang="ta-IN" sz="3200" dirty="0" smtClean="0">
                <a:solidFill>
                  <a:srgbClr val="F74FAC"/>
                </a:solidFill>
                <a:latin typeface="Calibri"/>
                <a:cs typeface="Calibri"/>
              </a:rPr>
              <a:t>Vizure Zagreba</a:t>
            </a:r>
            <a:endParaRPr lang="ta-IN" sz="3200" dirty="0" smtClea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5" name="Picture 4" descr="memory_zagreb__kolor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81200"/>
            <a:ext cx="7927848" cy="3883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706433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1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Majice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8" name="Picture 7" descr="coprn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jebesbre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kameni_svatov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kraljicin_zden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ju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mandusev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457200"/>
            <a:ext cx="541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rgbClr val="FF6600"/>
                </a:solidFill>
                <a:latin typeface="Calibri"/>
                <a:cs typeface="Calibri"/>
              </a:rPr>
              <a:t>Nakit grincajg - naušnice</a:t>
            </a:r>
          </a:p>
          <a:p>
            <a:endParaRPr lang="en-US" dirty="0"/>
          </a:p>
        </p:txBody>
      </p:sp>
      <p:pic>
        <p:nvPicPr>
          <p:cNvPr id="5" name="Picture 4" descr="naušn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855" y="1422140"/>
            <a:ext cx="3333090" cy="4445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2209800"/>
            <a:ext cx="327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Kumice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na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svakome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placu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u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Zagrebu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prodaju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svežanj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koji</a:t>
            </a:r>
            <a:r>
              <a:rPr lang="en-US" sz="1400" dirty="0" smtClean="0">
                <a:solidFill>
                  <a:srgbClr val="008000"/>
                </a:solidFill>
              </a:rPr>
              <a:t> se </a:t>
            </a:r>
            <a:r>
              <a:rPr lang="en-US" sz="1400" dirty="0" err="1" smtClean="0">
                <a:solidFill>
                  <a:srgbClr val="008000"/>
                </a:solidFill>
              </a:rPr>
              <a:t>najčešće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koristi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za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kuhanje</a:t>
            </a:r>
            <a:r>
              <a:rPr lang="en-US" sz="1400" dirty="0" smtClean="0">
                <a:solidFill>
                  <a:srgbClr val="008000"/>
                </a:solidFill>
              </a:rPr>
              <a:t> fine </a:t>
            </a:r>
            <a:r>
              <a:rPr lang="en-US" sz="1400" dirty="0" err="1" smtClean="0">
                <a:solidFill>
                  <a:srgbClr val="008000"/>
                </a:solidFill>
              </a:rPr>
              <a:t>juhice</a:t>
            </a:r>
            <a:r>
              <a:rPr lang="en-US" sz="1400" dirty="0" smtClean="0">
                <a:solidFill>
                  <a:srgbClr val="008000"/>
                </a:solidFill>
              </a:rPr>
              <a:t>. On se </a:t>
            </a:r>
            <a:r>
              <a:rPr lang="en-US" sz="1400" dirty="0" err="1" smtClean="0">
                <a:solidFill>
                  <a:srgbClr val="008000"/>
                </a:solidFill>
              </a:rPr>
              <a:t>sastoji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od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lista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korijenja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peršina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celera</a:t>
            </a:r>
            <a:r>
              <a:rPr lang="en-US" sz="1400" dirty="0" smtClean="0">
                <a:solidFill>
                  <a:srgbClr val="008000"/>
                </a:solidFill>
              </a:rPr>
              <a:t>, </a:t>
            </a:r>
            <a:r>
              <a:rPr lang="en-US" sz="1400" dirty="0" err="1" smtClean="0">
                <a:solidFill>
                  <a:srgbClr val="008000"/>
                </a:solidFill>
              </a:rPr>
              <a:t>mrkve</a:t>
            </a:r>
            <a:r>
              <a:rPr lang="en-US" sz="1400" dirty="0" smtClean="0">
                <a:solidFill>
                  <a:srgbClr val="008000"/>
                </a:solidFill>
              </a:rPr>
              <a:t>, </a:t>
            </a:r>
            <a:r>
              <a:rPr lang="en-US" sz="1400" dirty="0" err="1" smtClean="0">
                <a:solidFill>
                  <a:srgbClr val="008000"/>
                </a:solidFill>
              </a:rPr>
              <a:t>te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lista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kelja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popularno</a:t>
            </a:r>
            <a:r>
              <a:rPr lang="en-US" sz="1400" dirty="0" smtClean="0">
                <a:solidFill>
                  <a:srgbClr val="008000"/>
                </a:solidFill>
              </a:rPr>
              <a:t> se </a:t>
            </a:r>
            <a:r>
              <a:rPr lang="en-US" sz="1400" dirty="0" err="1" smtClean="0">
                <a:solidFill>
                  <a:srgbClr val="008000"/>
                </a:solidFill>
              </a:rPr>
              <a:t>zove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b="1" dirty="0" err="1" smtClean="0">
                <a:solidFill>
                  <a:srgbClr val="008000"/>
                </a:solidFill>
              </a:rPr>
              <a:t>grincajg</a:t>
            </a:r>
            <a:r>
              <a:rPr lang="en-US" sz="1400" dirty="0" smtClean="0">
                <a:solidFill>
                  <a:srgbClr val="008000"/>
                </a:solidFill>
              </a:rPr>
              <a:t>. </a:t>
            </a:r>
            <a:r>
              <a:rPr lang="en-US" sz="1400" dirty="0" err="1" smtClean="0">
                <a:solidFill>
                  <a:srgbClr val="008000"/>
                </a:solidFill>
              </a:rPr>
              <a:t>Da</a:t>
            </a:r>
            <a:r>
              <a:rPr lang="en-US" sz="1400" dirty="0" smtClean="0">
                <a:solidFill>
                  <a:srgbClr val="008000"/>
                </a:solidFill>
              </a:rPr>
              <a:t> se </a:t>
            </a:r>
            <a:r>
              <a:rPr lang="en-US" sz="1400" dirty="0" err="1" smtClean="0">
                <a:solidFill>
                  <a:srgbClr val="008000"/>
                </a:solidFill>
              </a:rPr>
              <a:t>kojim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slučajem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iz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davne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prošlosti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vrati</a:t>
            </a:r>
            <a:r>
              <a:rPr lang="en-US" sz="1400" dirty="0" smtClean="0">
                <a:solidFill>
                  <a:srgbClr val="008000"/>
                </a:solidFill>
              </a:rPr>
              <a:t>, </a:t>
            </a:r>
            <a:r>
              <a:rPr lang="en-US" sz="1400" dirty="0" err="1" smtClean="0">
                <a:solidFill>
                  <a:srgbClr val="008000"/>
                </a:solidFill>
              </a:rPr>
              <a:t>s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njihovim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zelenilom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za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juhu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zasigurno</a:t>
            </a:r>
            <a:r>
              <a:rPr lang="en-US" sz="1400" dirty="0" smtClean="0">
                <a:solidFill>
                  <a:srgbClr val="008000"/>
                </a:solidFill>
              </a:rPr>
              <a:t> bi bio </a:t>
            </a:r>
            <a:r>
              <a:rPr lang="en-US" sz="1400" dirty="0" err="1" smtClean="0">
                <a:solidFill>
                  <a:srgbClr val="008000"/>
                </a:solidFill>
              </a:rPr>
              <a:t>zadovoljan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kuhar</a:t>
            </a:r>
            <a:r>
              <a:rPr lang="en-US" sz="1400" dirty="0" smtClean="0">
                <a:solidFill>
                  <a:srgbClr val="008000"/>
                </a:solidFill>
              </a:rPr>
              <a:t> Pierre de Lune </a:t>
            </a:r>
            <a:r>
              <a:rPr lang="en-US" sz="1400" dirty="0" err="1" smtClean="0">
                <a:solidFill>
                  <a:srgbClr val="008000"/>
                </a:solidFill>
              </a:rPr>
              <a:t>koji</a:t>
            </a:r>
            <a:r>
              <a:rPr lang="en-US" sz="1400" dirty="0" smtClean="0">
                <a:solidFill>
                  <a:srgbClr val="008000"/>
                </a:solidFill>
              </a:rPr>
              <a:t> je </a:t>
            </a:r>
            <a:r>
              <a:rPr lang="en-US" sz="1400" dirty="0" err="1" smtClean="0">
                <a:solidFill>
                  <a:srgbClr val="008000"/>
                </a:solidFill>
              </a:rPr>
              <a:t>prije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više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od</a:t>
            </a:r>
            <a:r>
              <a:rPr lang="en-US" sz="1400" dirty="0" smtClean="0">
                <a:solidFill>
                  <a:srgbClr val="008000"/>
                </a:solidFill>
              </a:rPr>
              <a:t> 300 </a:t>
            </a:r>
            <a:r>
              <a:rPr lang="en-US" sz="1400" dirty="0" err="1" smtClean="0">
                <a:solidFill>
                  <a:srgbClr val="008000"/>
                </a:solidFill>
              </a:rPr>
              <a:t>godina</a:t>
            </a:r>
            <a:r>
              <a:rPr lang="en-US" sz="1400" dirty="0" smtClean="0">
                <a:solidFill>
                  <a:srgbClr val="008000"/>
                </a:solidFill>
              </a:rPr>
              <a:t>, </a:t>
            </a:r>
            <a:r>
              <a:rPr lang="en-US" sz="1400" dirty="0" err="1" smtClean="0">
                <a:solidFill>
                  <a:srgbClr val="008000"/>
                </a:solidFill>
              </a:rPr>
              <a:t>otkrio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grincajg</a:t>
            </a:r>
            <a:r>
              <a:rPr lang="en-US" sz="1400" dirty="0" smtClean="0">
                <a:solidFill>
                  <a:srgbClr val="008000"/>
                </a:solidFill>
              </a:rPr>
              <a:t>, </a:t>
            </a:r>
            <a:r>
              <a:rPr lang="en-US" sz="1400" dirty="0" err="1" smtClean="0">
                <a:solidFill>
                  <a:srgbClr val="008000"/>
                </a:solidFill>
              </a:rPr>
              <a:t>odnosno</a:t>
            </a:r>
            <a:r>
              <a:rPr lang="en-US" sz="1400" dirty="0" smtClean="0">
                <a:solidFill>
                  <a:srgbClr val="008000"/>
                </a:solidFill>
              </a:rPr>
              <a:t> bouquet </a:t>
            </a:r>
            <a:r>
              <a:rPr lang="en-US" sz="1400" dirty="0" err="1" smtClean="0">
                <a:solidFill>
                  <a:srgbClr val="008000"/>
                </a:solidFill>
              </a:rPr>
              <a:t>garni</a:t>
            </a:r>
            <a:r>
              <a:rPr lang="en-US" sz="1400" dirty="0" smtClean="0">
                <a:solidFill>
                  <a:srgbClr val="008000"/>
                </a:solidFill>
              </a:rPr>
              <a:t>. </a:t>
            </a:r>
            <a:r>
              <a:rPr lang="en-US" sz="1400" dirty="0" err="1" smtClean="0">
                <a:solidFill>
                  <a:srgbClr val="008000"/>
                </a:solidFill>
              </a:rPr>
              <a:t>Naša</a:t>
            </a:r>
            <a:r>
              <a:rPr lang="en-US" sz="1400" dirty="0" smtClean="0">
                <a:solidFill>
                  <a:srgbClr val="008000"/>
                </a:solidFill>
              </a:rPr>
              <a:t> (</a:t>
            </a:r>
            <a:r>
              <a:rPr lang="en-US" sz="1400" dirty="0" err="1" smtClean="0">
                <a:solidFill>
                  <a:srgbClr val="008000"/>
                </a:solidFill>
              </a:rPr>
              <a:t>zagrebačka</a:t>
            </a:r>
            <a:r>
              <a:rPr lang="en-US" sz="1400" dirty="0" smtClean="0">
                <a:solidFill>
                  <a:srgbClr val="008000"/>
                </a:solidFill>
              </a:rPr>
              <a:t>) </a:t>
            </a:r>
            <a:r>
              <a:rPr lang="en-US" sz="1400" dirty="0" err="1" smtClean="0">
                <a:solidFill>
                  <a:srgbClr val="008000"/>
                </a:solidFill>
              </a:rPr>
              <a:t>riječ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za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grincajg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potječe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od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njemačke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riječi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grün-zeug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što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znači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zelene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</a:rPr>
              <a:t>stvari</a:t>
            </a:r>
            <a:r>
              <a:rPr lang="en-US" sz="1400" dirty="0" smtClean="0">
                <a:solidFill>
                  <a:srgbClr val="008000"/>
                </a:solidFill>
              </a:rPr>
              <a:t>. 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medvedgr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miske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grincajg_zele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grincajg_bijela_maj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grincajg_kol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kolko_je_v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bijela_maj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tramvaj_c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novi_st_zagreb_bije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stari_novi_z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457200"/>
            <a:ext cx="541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rgbClr val="FF6600"/>
                </a:solidFill>
                <a:latin typeface="Calibri"/>
                <a:cs typeface="Calibri"/>
              </a:rPr>
              <a:t>Nakit grincajg - ogrlica</a:t>
            </a:r>
          </a:p>
          <a:p>
            <a:endParaRPr lang="en-US" dirty="0"/>
          </a:p>
        </p:txBody>
      </p:sp>
      <p:pic>
        <p:nvPicPr>
          <p:cNvPr id="5" name="Picture 4" descr="ogrl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52" y="1371600"/>
            <a:ext cx="5565648" cy="4174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3frtalja12_cetvrti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3frtalja12_cijel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brail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frtalj_5_kar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grincajg_sepij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novi_zg_kar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odivr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popis_pl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you_are_he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fakat_brij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457200"/>
            <a:ext cx="541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rgbClr val="FF6600"/>
                </a:solidFill>
                <a:latin typeface="Calibri"/>
                <a:cs typeface="Calibri"/>
              </a:rPr>
              <a:t>Nakit grincajg - prsten</a:t>
            </a:r>
          </a:p>
          <a:p>
            <a:endParaRPr lang="en-US" dirty="0"/>
          </a:p>
        </p:txBody>
      </p:sp>
      <p:pic>
        <p:nvPicPr>
          <p:cNvPr id="6" name="Picture 5" descr="prst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47800"/>
            <a:ext cx="5864352" cy="4397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kuzis_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totalno_sam_zabrij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nisam_nis_naprav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si_zih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72" y="640080"/>
            <a:ext cx="5401056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828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120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Torbe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torba_grincaj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57200"/>
            <a:ext cx="4052566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torba_novi_zagreb_kar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04800"/>
            <a:ext cx="415388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torba_tramva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04800"/>
            <a:ext cx="4267200" cy="6418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torba_you_are_he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1" y="304800"/>
            <a:ext cx="4263300" cy="6412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torba_novi_st_zagr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16992"/>
            <a:ext cx="4255195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457200"/>
            <a:ext cx="541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rgbClr val="008000"/>
                </a:solidFill>
                <a:latin typeface="Calibri"/>
                <a:cs typeface="Calibri"/>
              </a:rPr>
              <a:t>Zelena potkova</a:t>
            </a:r>
          </a:p>
          <a:p>
            <a:endParaRPr lang="en-US" dirty="0"/>
          </a:p>
        </p:txBody>
      </p:sp>
      <p:pic>
        <p:nvPicPr>
          <p:cNvPr id="6" name="Picture 5" descr="potko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21379"/>
            <a:ext cx="3048000" cy="4522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743200"/>
            <a:ext cx="2513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Prema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legendi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sveti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Dunstan je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10.st.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ulovio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vraga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potkovu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i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otada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vrag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više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nikada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nije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mogao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ući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kršćansku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kuću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ako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bi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potkova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bila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iznad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ulaznih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vrata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.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Okrenuta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krajevima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prema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gore,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čini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dom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sretnim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, a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na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kolijevci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čuvaju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male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bebe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od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zlih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duhova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. </a:t>
            </a:r>
          </a:p>
          <a:p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Potkove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donose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veliku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sreću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i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štite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od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nesreće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munje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i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Calibri"/>
                <a:cs typeface="Calibri"/>
              </a:rPr>
              <a:t>vatre</a:t>
            </a:r>
            <a:r>
              <a:rPr lang="en-US" sz="1200" dirty="0" smtClean="0">
                <a:solidFill>
                  <a:srgbClr val="008000"/>
                </a:solidFill>
                <a:latin typeface="Calibri"/>
                <a:cs typeface="Calibri"/>
              </a:rPr>
              <a:t>.</a:t>
            </a:r>
            <a:endParaRPr lang="en-US" sz="12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3619" y="2351544"/>
            <a:ext cx="2439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Lenucijeva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(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zelena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)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Potkova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je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dobila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naziv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po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Milanu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Lenuciju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zagrebačkom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arhitektu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urbanistu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19.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podrijetlom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iz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Karlovca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Potkova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je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kompleks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parkova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središtu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grada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a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čine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je 7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trgova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vrt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 To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Nikole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Šubića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Zrinskog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Josipa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Jurja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Strossmayera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kralja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Tomislava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Ante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Starčevića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Botanički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vrt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Marka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Marulića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Ivana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Mažuranića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Trg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maršala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Tita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koji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svojim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zelenim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površinama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uokviruju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urbanističke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blokove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Donjega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grada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5" name="Picture 4" descr="torba_jebesbre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04800"/>
            <a:ext cx="415388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pic>
        <p:nvPicPr>
          <p:cNvPr id="4" name="Picture 3" descr="kerefe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9433"/>
            <a:ext cx="8305800" cy="4334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28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600" dirty="0" smtClean="0">
                <a:solidFill>
                  <a:schemeClr val="accent6">
                    <a:lumMod val="75000"/>
                  </a:schemeClr>
                </a:solidFill>
              </a:rPr>
              <a:t>“Kerefeki”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228600"/>
            <a:ext cx="8077200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hr-HR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Ravnateljica</a:t>
            </a:r>
            <a:r>
              <a:rPr lang="hr-H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Škole primijenjene umjetnosti i dizajna, Zagreb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n-US" dirty="0" err="1" smtClean="0"/>
              <a:t>Marija</a:t>
            </a:r>
            <a:r>
              <a:rPr lang="en-US" dirty="0" smtClean="0"/>
              <a:t> </a:t>
            </a:r>
            <a:r>
              <a:rPr lang="en-US" dirty="0" err="1" smtClean="0"/>
              <a:t>Krstić</a:t>
            </a:r>
            <a:r>
              <a:rPr lang="en-US" dirty="0" smtClean="0"/>
              <a:t> </a:t>
            </a:r>
            <a:r>
              <a:rPr lang="en-US" dirty="0" err="1" smtClean="0"/>
              <a:t>Lukač</a:t>
            </a:r>
            <a:r>
              <a:rPr lang="hr-HR" dirty="0" smtClean="0"/>
              <a:t>, </a:t>
            </a:r>
            <a:r>
              <a:rPr lang="hr-HR" dirty="0" err="1" smtClean="0"/>
              <a:t>ak.kip</a:t>
            </a:r>
            <a:r>
              <a:rPr lang="hr-HR" dirty="0" smtClean="0"/>
              <a:t>.</a:t>
            </a:r>
            <a:endParaRPr lang="ta-IN" dirty="0" smtClean="0"/>
          </a:p>
          <a:p>
            <a:r>
              <a:rPr lang="en-US" dirty="0" smtClean="0"/>
              <a:t> </a:t>
            </a:r>
          </a:p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Učenici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b="1" dirty="0" smtClean="0"/>
              <a:t>3r</a:t>
            </a:r>
            <a:r>
              <a:rPr lang="hr-HR" dirty="0" smtClean="0"/>
              <a:t> / </a:t>
            </a:r>
            <a:r>
              <a:rPr lang="en-US" dirty="0" smtClean="0"/>
              <a:t>Sven </a:t>
            </a:r>
            <a:r>
              <a:rPr lang="en-US" dirty="0" err="1" smtClean="0"/>
              <a:t>Došen</a:t>
            </a:r>
            <a:r>
              <a:rPr lang="hr-HR" dirty="0" smtClean="0"/>
              <a:t>, </a:t>
            </a:r>
            <a:r>
              <a:rPr lang="en-US" dirty="0" err="1" smtClean="0"/>
              <a:t>Dorja</a:t>
            </a:r>
            <a:r>
              <a:rPr lang="en-US" dirty="0" smtClean="0"/>
              <a:t> </a:t>
            </a:r>
            <a:r>
              <a:rPr lang="en-US" dirty="0" err="1" smtClean="0"/>
              <a:t>Horvatić</a:t>
            </a:r>
            <a:r>
              <a:rPr lang="hr-HR" dirty="0" smtClean="0"/>
              <a:t>, </a:t>
            </a:r>
            <a:r>
              <a:rPr lang="en-US" dirty="0" smtClean="0"/>
              <a:t>Karla </a:t>
            </a:r>
            <a:r>
              <a:rPr lang="en-US" dirty="0" err="1" smtClean="0"/>
              <a:t>Fiket</a:t>
            </a:r>
            <a:r>
              <a:rPr lang="hr-HR" dirty="0" smtClean="0"/>
              <a:t>, </a:t>
            </a:r>
            <a:r>
              <a:rPr lang="en-US" dirty="0" err="1" smtClean="0"/>
              <a:t>Valentina</a:t>
            </a:r>
            <a:r>
              <a:rPr lang="en-US" dirty="0" smtClean="0"/>
              <a:t> </a:t>
            </a:r>
            <a:r>
              <a:rPr lang="en-US" dirty="0" err="1" smtClean="0"/>
              <a:t>Lulić</a:t>
            </a:r>
            <a:r>
              <a:rPr lang="hr-HR" dirty="0" smtClean="0"/>
              <a:t>, </a:t>
            </a:r>
            <a:r>
              <a:rPr lang="en-US" dirty="0" smtClean="0"/>
              <a:t>Nina </a:t>
            </a:r>
            <a:r>
              <a:rPr lang="en-US" dirty="0" err="1" smtClean="0"/>
              <a:t>Stupar</a:t>
            </a:r>
            <a:r>
              <a:rPr lang="hr-HR" dirty="0" smtClean="0"/>
              <a:t>, </a:t>
            </a:r>
            <a:r>
              <a:rPr lang="en-US" dirty="0" err="1" smtClean="0"/>
              <a:t>Filip</a:t>
            </a:r>
            <a:r>
              <a:rPr lang="en-US" dirty="0" smtClean="0"/>
              <a:t> </a:t>
            </a:r>
            <a:r>
              <a:rPr lang="en-US" dirty="0" err="1" smtClean="0"/>
              <a:t>Ugrin</a:t>
            </a:r>
            <a:r>
              <a:rPr lang="hr-HR" dirty="0" smtClean="0"/>
              <a:t>, </a:t>
            </a:r>
            <a:r>
              <a:rPr lang="en-US" dirty="0" smtClean="0"/>
              <a:t>Tony </a:t>
            </a:r>
            <a:r>
              <a:rPr lang="en-US" dirty="0" err="1" smtClean="0"/>
              <a:t>Volf</a:t>
            </a:r>
            <a:endParaRPr lang="hr-HR" dirty="0" smtClean="0"/>
          </a:p>
          <a:p>
            <a:r>
              <a:rPr lang="en-US" b="1" dirty="0" smtClean="0"/>
              <a:t>4r</a:t>
            </a:r>
            <a:r>
              <a:rPr lang="hr-HR" dirty="0" smtClean="0"/>
              <a:t> / </a:t>
            </a:r>
            <a:r>
              <a:rPr lang="en-US" dirty="0" smtClean="0"/>
              <a:t>Ines </a:t>
            </a:r>
            <a:r>
              <a:rPr lang="en-US" dirty="0" err="1" smtClean="0"/>
              <a:t>Jakopanec</a:t>
            </a:r>
            <a:r>
              <a:rPr lang="hr-HR" dirty="0" smtClean="0"/>
              <a:t>, </a:t>
            </a:r>
            <a:r>
              <a:rPr lang="en-US" dirty="0" smtClean="0"/>
              <a:t>Karla </a:t>
            </a:r>
            <a:r>
              <a:rPr lang="en-US" dirty="0" err="1" smtClean="0"/>
              <a:t>Mačkić</a:t>
            </a:r>
            <a:r>
              <a:rPr lang="hr-HR" dirty="0" smtClean="0"/>
              <a:t>, </a:t>
            </a:r>
            <a:r>
              <a:rPr lang="en-US" dirty="0" smtClean="0"/>
              <a:t>Laura </a:t>
            </a:r>
            <a:r>
              <a:rPr lang="en-US" dirty="0" err="1" smtClean="0"/>
              <a:t>Martinović</a:t>
            </a:r>
            <a:r>
              <a:rPr lang="hr-HR" dirty="0" smtClean="0"/>
              <a:t>, </a:t>
            </a:r>
            <a:r>
              <a:rPr lang="en-US" dirty="0" smtClean="0"/>
              <a:t>Petra </a:t>
            </a:r>
            <a:r>
              <a:rPr lang="en-US" dirty="0" err="1" smtClean="0"/>
              <a:t>Matić</a:t>
            </a:r>
            <a:r>
              <a:rPr lang="hr-HR" dirty="0" smtClean="0"/>
              <a:t>, </a:t>
            </a:r>
            <a:r>
              <a:rPr lang="en-US" dirty="0" err="1" smtClean="0"/>
              <a:t>Franka</a:t>
            </a:r>
            <a:r>
              <a:rPr lang="en-US" dirty="0" smtClean="0"/>
              <a:t> </a:t>
            </a:r>
            <a:r>
              <a:rPr lang="en-US" dirty="0" err="1" smtClean="0"/>
              <a:t>Kovačević</a:t>
            </a:r>
            <a:r>
              <a:rPr lang="hr-HR" dirty="0" smtClean="0"/>
              <a:t>, </a:t>
            </a:r>
            <a:r>
              <a:rPr lang="en-US" dirty="0" err="1" smtClean="0"/>
              <a:t>Ivana</a:t>
            </a:r>
            <a:r>
              <a:rPr lang="en-US" dirty="0" smtClean="0"/>
              <a:t> </a:t>
            </a:r>
            <a:r>
              <a:rPr lang="en-US" dirty="0" smtClean="0"/>
              <a:t>Lazar</a:t>
            </a:r>
            <a:r>
              <a:rPr lang="hr-HR" dirty="0" smtClean="0"/>
              <a:t>, </a:t>
            </a:r>
            <a:r>
              <a:rPr lang="en-US" dirty="0" err="1" smtClean="0"/>
              <a:t>Tanja</a:t>
            </a:r>
            <a:r>
              <a:rPr lang="en-US" dirty="0" smtClean="0"/>
              <a:t> </a:t>
            </a:r>
            <a:r>
              <a:rPr lang="en-US" dirty="0" err="1" smtClean="0"/>
              <a:t>Modraković</a:t>
            </a:r>
            <a:r>
              <a:rPr lang="hr-HR" dirty="0" smtClean="0"/>
              <a:t>, </a:t>
            </a:r>
            <a:r>
              <a:rPr lang="en-US" dirty="0" err="1" smtClean="0"/>
              <a:t>Josipa</a:t>
            </a:r>
            <a:r>
              <a:rPr lang="en-US" dirty="0" smtClean="0"/>
              <a:t> </a:t>
            </a:r>
            <a:r>
              <a:rPr lang="en-US" dirty="0" err="1" smtClean="0"/>
              <a:t>Tadić</a:t>
            </a:r>
            <a:endParaRPr lang="hr-HR" dirty="0" smtClean="0"/>
          </a:p>
          <a:p>
            <a:endParaRPr lang="hr-HR" dirty="0" smtClean="0"/>
          </a:p>
          <a:p>
            <a:r>
              <a:rPr lang="hr-H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Voditelji projekta</a:t>
            </a:r>
            <a:r>
              <a:rPr lang="hr-H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en-US" dirty="0" err="1" smtClean="0"/>
              <a:t>Vinka</a:t>
            </a:r>
            <a:r>
              <a:rPr lang="en-US" dirty="0" smtClean="0"/>
              <a:t> </a:t>
            </a:r>
            <a:r>
              <a:rPr lang="en-US" dirty="0" err="1" smtClean="0"/>
              <a:t>Mortigjija</a:t>
            </a:r>
            <a:r>
              <a:rPr lang="en-US" dirty="0" smtClean="0"/>
              <a:t> </a:t>
            </a:r>
            <a:r>
              <a:rPr lang="en-US" dirty="0" err="1" smtClean="0"/>
              <a:t>Anušić</a:t>
            </a:r>
            <a:r>
              <a:rPr lang="en-US" dirty="0" smtClean="0"/>
              <a:t>, </a:t>
            </a:r>
            <a:r>
              <a:rPr lang="en-US" dirty="0" err="1" smtClean="0"/>
              <a:t>prof</a:t>
            </a:r>
            <a:r>
              <a:rPr lang="en-US" dirty="0" smtClean="0"/>
              <a:t>.</a:t>
            </a:r>
            <a:r>
              <a:rPr lang="hr-HR" dirty="0" smtClean="0"/>
              <a:t>mentor i </a:t>
            </a:r>
            <a:r>
              <a:rPr lang="en-US" dirty="0" err="1" smtClean="0"/>
              <a:t>Filip</a:t>
            </a:r>
            <a:r>
              <a:rPr lang="en-US" dirty="0" smtClean="0"/>
              <a:t> </a:t>
            </a:r>
            <a:r>
              <a:rPr lang="en-US" dirty="0" err="1" smtClean="0"/>
              <a:t>Pintarić</a:t>
            </a:r>
            <a:r>
              <a:rPr lang="en-US" dirty="0" smtClean="0"/>
              <a:t>, </a:t>
            </a:r>
            <a:r>
              <a:rPr lang="en-US" dirty="0" err="1" smtClean="0"/>
              <a:t>prof</a:t>
            </a:r>
            <a:r>
              <a:rPr lang="en-US" dirty="0" smtClean="0"/>
              <a:t>.</a:t>
            </a:r>
            <a:r>
              <a:rPr lang="hr-HR" dirty="0" smtClean="0"/>
              <a:t>mentor</a:t>
            </a:r>
          </a:p>
          <a:p>
            <a:endParaRPr lang="hr-HR" dirty="0" smtClean="0"/>
          </a:p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Profesori</a:t>
            </a:r>
            <a:r>
              <a:rPr lang="hr-H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mentori</a:t>
            </a:r>
            <a:r>
              <a:rPr lang="hr-H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r>
              <a:rPr lang="en-US" dirty="0" err="1" smtClean="0"/>
              <a:t>Damir</a:t>
            </a:r>
            <a:r>
              <a:rPr lang="en-US" dirty="0" smtClean="0"/>
              <a:t> </a:t>
            </a:r>
            <a:r>
              <a:rPr lang="en-US" dirty="0" err="1" smtClean="0"/>
              <a:t>Brčić</a:t>
            </a:r>
            <a:r>
              <a:rPr lang="en-US" dirty="0" smtClean="0"/>
              <a:t>, </a:t>
            </a:r>
            <a:r>
              <a:rPr lang="en-US" dirty="0" err="1" smtClean="0"/>
              <a:t>prof</a:t>
            </a:r>
            <a:r>
              <a:rPr lang="en-US" dirty="0" smtClean="0"/>
              <a:t>.</a:t>
            </a:r>
            <a:r>
              <a:rPr lang="hr-HR" dirty="0" smtClean="0"/>
              <a:t>, </a:t>
            </a:r>
            <a:r>
              <a:rPr lang="en-US" dirty="0" err="1" smtClean="0"/>
              <a:t>Vlasta</a:t>
            </a:r>
            <a:r>
              <a:rPr lang="en-US" dirty="0" smtClean="0"/>
              <a:t> </a:t>
            </a:r>
            <a:r>
              <a:rPr lang="en-US" dirty="0" err="1" smtClean="0"/>
              <a:t>Pirnat</a:t>
            </a:r>
            <a:r>
              <a:rPr lang="en-US" dirty="0" smtClean="0"/>
              <a:t>, </a:t>
            </a:r>
            <a:r>
              <a:rPr lang="en-US" dirty="0" err="1" smtClean="0"/>
              <a:t>prof</a:t>
            </a:r>
            <a:r>
              <a:rPr lang="en-US" dirty="0" smtClean="0"/>
              <a:t>.</a:t>
            </a:r>
            <a:r>
              <a:rPr lang="hr-HR" dirty="0" smtClean="0"/>
              <a:t>, </a:t>
            </a:r>
            <a:r>
              <a:rPr lang="en-US" dirty="0" smtClean="0"/>
              <a:t>Milan </a:t>
            </a:r>
            <a:r>
              <a:rPr lang="en-US" dirty="0" err="1" smtClean="0"/>
              <a:t>Vučić</a:t>
            </a:r>
            <a:r>
              <a:rPr lang="en-US" dirty="0" smtClean="0"/>
              <a:t>, </a:t>
            </a:r>
            <a:r>
              <a:rPr lang="en-US" dirty="0" err="1" smtClean="0"/>
              <a:t>prof</a:t>
            </a:r>
            <a:r>
              <a:rPr lang="en-US" dirty="0" smtClean="0"/>
              <a:t>.</a:t>
            </a:r>
            <a:r>
              <a:rPr lang="hr-HR" dirty="0" smtClean="0"/>
              <a:t>savjetnik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 </a:t>
            </a:r>
          </a:p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5013176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457200"/>
            <a:ext cx="541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Čaša za gemišt </a:t>
            </a:r>
          </a:p>
          <a:p>
            <a:endParaRPr lang="en-US" dirty="0"/>
          </a:p>
        </p:txBody>
      </p:sp>
      <p:pic>
        <p:nvPicPr>
          <p:cNvPr id="10" name="Picture 9" descr="foto_casa_gemi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219200"/>
            <a:ext cx="3551279" cy="5221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65782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rgbClr val="558ED5"/>
                </a:solidFill>
                <a:latin typeface="Calibri"/>
                <a:cs typeface="Calibri"/>
              </a:rPr>
              <a:t>Memory</a:t>
            </a:r>
          </a:p>
          <a:p>
            <a:pPr algn="ctr"/>
            <a:r>
              <a:rPr lang="ta-IN" sz="3200" dirty="0" smtClean="0">
                <a:solidFill>
                  <a:srgbClr val="558ED5"/>
                </a:solidFill>
                <a:latin typeface="Calibri"/>
                <a:cs typeface="Calibri"/>
              </a:rPr>
              <a:t>Sakralna arhitektura</a:t>
            </a:r>
            <a:endParaRPr lang="ta-IN" sz="1600" dirty="0" smtClean="0">
              <a:solidFill>
                <a:srgbClr val="558ED5"/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5" name="Picture 4" descr="memo_kutij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2057400"/>
            <a:ext cx="3527608" cy="3676956"/>
          </a:xfrm>
          <a:prstGeom prst="rect">
            <a:avLst/>
          </a:prstGeom>
        </p:spPr>
      </p:pic>
      <p:pic>
        <p:nvPicPr>
          <p:cNvPr id="7" name="Picture 6" descr="memory_kutija_crkv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524" y="2057400"/>
            <a:ext cx="3397876" cy="3676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mory_sakral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31762"/>
            <a:ext cx="7684685" cy="5016638"/>
          </a:xfrm>
          <a:prstGeom prst="rect">
            <a:avLst/>
          </a:prstGeom>
        </p:spPr>
      </p:pic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65782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rgbClr val="558ED5"/>
                </a:solidFill>
                <a:latin typeface="Calibri"/>
                <a:cs typeface="Calibri"/>
              </a:rPr>
              <a:t>Memory</a:t>
            </a:r>
          </a:p>
          <a:p>
            <a:pPr algn="ctr"/>
            <a:r>
              <a:rPr lang="ta-IN" sz="3200" dirty="0" smtClean="0">
                <a:solidFill>
                  <a:srgbClr val="558ED5"/>
                </a:solidFill>
                <a:latin typeface="Calibri"/>
                <a:cs typeface="Calibri"/>
              </a:rPr>
              <a:t>Sakralna arhitektura</a:t>
            </a:r>
            <a:endParaRPr lang="ta-IN" sz="1600" dirty="0" smtClean="0">
              <a:solidFill>
                <a:srgbClr val="558ED5"/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02" y="6324600"/>
            <a:ext cx="509817" cy="393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457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3200" b="1" dirty="0" smtClean="0">
                <a:solidFill>
                  <a:srgbClr val="558ED5"/>
                </a:solidFill>
                <a:latin typeface="Calibri"/>
                <a:cs typeface="Calibri"/>
              </a:rPr>
              <a:t>Memory</a:t>
            </a:r>
          </a:p>
          <a:p>
            <a:pPr algn="ctr"/>
            <a:r>
              <a:rPr lang="ta-IN" sz="3200" dirty="0" smtClean="0">
                <a:solidFill>
                  <a:srgbClr val="558ED5"/>
                </a:solidFill>
                <a:latin typeface="Calibri"/>
                <a:cs typeface="Calibri"/>
              </a:rPr>
              <a:t>Agramerski riječnik </a:t>
            </a:r>
          </a:p>
          <a:p>
            <a:endParaRPr lang="en-US" dirty="0"/>
          </a:p>
        </p:txBody>
      </p:sp>
      <p:pic>
        <p:nvPicPr>
          <p:cNvPr id="5" name="Picture 4" descr="kutija_memory_rije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8400"/>
            <a:ext cx="3213659" cy="3488267"/>
          </a:xfrm>
          <a:prstGeom prst="rect">
            <a:avLst/>
          </a:prstGeom>
        </p:spPr>
      </p:pic>
      <p:pic>
        <p:nvPicPr>
          <p:cNvPr id="6" name="Picture 5" descr="kutija_memory_rijeci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397" y="2438399"/>
            <a:ext cx="3441691" cy="3496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321</Words>
  <Application>Microsoft Office PowerPoint</Application>
  <PresentationFormat>Prikaz na zaslonu (4:3)</PresentationFormat>
  <Paragraphs>57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52</vt:i4>
      </vt:variant>
    </vt:vector>
  </HeadingPairs>
  <TitlesOfParts>
    <vt:vector size="53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vinka</dc:creator>
  <cp:lastModifiedBy>spud</cp:lastModifiedBy>
  <cp:revision>118</cp:revision>
  <dcterms:created xsi:type="dcterms:W3CDTF">2012-05-07T16:04:26Z</dcterms:created>
  <dcterms:modified xsi:type="dcterms:W3CDTF">2012-05-07T16:34:53Z</dcterms:modified>
</cp:coreProperties>
</file>